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5"/>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90" r:id="rId14"/>
    <p:sldId id="289" r:id="rId15"/>
    <p:sldId id="412" r:id="rId16"/>
    <p:sldId id="372" r:id="rId17"/>
    <p:sldId id="270" r:id="rId18"/>
    <p:sldId id="274" r:id="rId19"/>
    <p:sldId id="280" r:id="rId20"/>
    <p:sldId id="394" r:id="rId21"/>
    <p:sldId id="267" r:id="rId22"/>
    <p:sldId id="428" r:id="rId23"/>
    <p:sldId id="407" r:id="rId24"/>
    <p:sldId id="330" r:id="rId25"/>
    <p:sldId id="294" r:id="rId26"/>
    <p:sldId id="413" r:id="rId27"/>
    <p:sldId id="391" r:id="rId28"/>
    <p:sldId id="376" r:id="rId29"/>
    <p:sldId id="392" r:id="rId30"/>
    <p:sldId id="380" r:id="rId31"/>
    <p:sldId id="374" r:id="rId32"/>
    <p:sldId id="383" r:id="rId33"/>
    <p:sldId id="384" r:id="rId34"/>
    <p:sldId id="385" r:id="rId35"/>
    <p:sldId id="386" r:id="rId36"/>
    <p:sldId id="408" r:id="rId37"/>
    <p:sldId id="416" r:id="rId38"/>
    <p:sldId id="417" r:id="rId39"/>
    <p:sldId id="418" r:id="rId40"/>
    <p:sldId id="419" r:id="rId41"/>
    <p:sldId id="420" r:id="rId42"/>
    <p:sldId id="421" r:id="rId43"/>
    <p:sldId id="422" r:id="rId44"/>
    <p:sldId id="429" r:id="rId45"/>
    <p:sldId id="423" r:id="rId46"/>
    <p:sldId id="424" r:id="rId47"/>
    <p:sldId id="425" r:id="rId48"/>
    <p:sldId id="426" r:id="rId49"/>
    <p:sldId id="430" r:id="rId50"/>
    <p:sldId id="427" r:id="rId51"/>
    <p:sldId id="409" r:id="rId52"/>
    <p:sldId id="328" r:id="rId53"/>
    <p:sldId id="410" r:id="rId54"/>
    <p:sldId id="375" r:id="rId55"/>
    <p:sldId id="327" r:id="rId56"/>
    <p:sldId id="309" r:id="rId57"/>
    <p:sldId id="411" r:id="rId58"/>
    <p:sldId id="310" r:id="rId59"/>
    <p:sldId id="311" r:id="rId60"/>
    <p:sldId id="329" r:id="rId61"/>
    <p:sldId id="396" r:id="rId62"/>
    <p:sldId id="362" r:id="rId63"/>
    <p:sldId id="27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5"/>
    <p:restoredTop sz="86543"/>
  </p:normalViewPr>
  <p:slideViewPr>
    <p:cSldViewPr snapToGrid="0" snapToObjects="1">
      <p:cViewPr varScale="1">
        <p:scale>
          <a:sx n="119" d="100"/>
          <a:sy n="119" d="100"/>
        </p:scale>
        <p:origin x="216" y="6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9/6/23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Programming Help Us?</a:t>
            </a:r>
          </a:p>
          <a:p>
            <a:r>
              <a:rPr lang="en-US" dirty="0"/>
              <a:t>Why Do We Have To Program A Computer?</a:t>
            </a:r>
          </a:p>
          <a:p>
            <a:r>
              <a:rPr lang="en-US" dirty="0"/>
              <a:t>How Do You Program?</a:t>
            </a:r>
          </a:p>
          <a:p>
            <a:pPr lvl="1"/>
            <a:r>
              <a:rPr lang="en-US" dirty="0"/>
              <a:t>Which Language Do You Choose?</a:t>
            </a:r>
          </a:p>
          <a:p>
            <a:pPr lvl="1"/>
            <a:r>
              <a:rPr lang="en-US" dirty="0"/>
              <a:t>Where Do We Program / Ides</a:t>
            </a:r>
          </a:p>
          <a:p>
            <a:pPr lvl="1"/>
            <a:r>
              <a:rPr lang="en-US" dirty="0"/>
              <a:t>What Features Are A Help To Scientists</a:t>
            </a:r>
          </a:p>
          <a:p>
            <a:r>
              <a:rPr lang="en-US" dirty="0"/>
              <a:t>Development In The 21</a:t>
            </a:r>
            <a:r>
              <a:rPr lang="en-US" baseline="30000" dirty="0"/>
              <a:t>st</a:t>
            </a:r>
            <a:r>
              <a:rPr lang="en-US" dirty="0"/>
              <a:t> Century</a:t>
            </a:r>
          </a:p>
          <a:p>
            <a:pPr lvl="1"/>
            <a:r>
              <a:rPr lang="en-US" dirty="0" err="1"/>
              <a:t>Devops</a:t>
            </a:r>
            <a:endParaRPr lang="en-US" dirty="0"/>
          </a:p>
          <a:p>
            <a:pPr lvl="1"/>
            <a:r>
              <a:rPr lang="en-US" dirty="0"/>
              <a:t>Becoming A Reproducible Scientist</a:t>
            </a:r>
          </a:p>
          <a:p>
            <a:pPr lvl="1"/>
            <a:r>
              <a:rPr lang="en-US" dirty="0"/>
              <a:t>On The Cutting Edge – Deep Learning</a:t>
            </a:r>
          </a:p>
          <a:p>
            <a:endParaRPr lang="en-US" dirty="0"/>
          </a:p>
          <a:p>
            <a:endParaRPr lang="en-US" dirty="0"/>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TIOBE - </a:t>
            </a:r>
            <a:r>
              <a:rPr lang="en-US" b="0" i="0" u="none" strike="noStrike" dirty="0">
                <a:solidFill>
                  <a:srgbClr val="24292E"/>
                </a:solidFill>
                <a:effectLst/>
                <a:latin typeface="Work Sans" panose="020F0502020204030204" pitchFamily="34" charset="0"/>
              </a:rPr>
              <a:t>TIOBE Programming Community index - The ratings are based on the number of skilled engineers world-wide, courses and third party vendors</a:t>
            </a:r>
            <a:endParaRPr lang="en-US" dirty="0"/>
          </a:p>
          <a:p>
            <a:r>
              <a:rPr lang="en-US" dirty="0"/>
              <a:t>Right - </a:t>
            </a:r>
            <a:r>
              <a:rPr lang="en-US" b="0" i="0" u="none" strike="noStrike" dirty="0">
                <a:solidFill>
                  <a:srgbClr val="333333"/>
                </a:solidFill>
                <a:effectLst/>
                <a:latin typeface="Helvetica Neue" panose="02000503000000020004" pitchFamily="2" charset="0"/>
              </a:rPr>
              <a:t>PYPL </a:t>
            </a:r>
            <a:r>
              <a:rPr lang="en-US" b="0" i="0" u="none" strike="noStrike" dirty="0" err="1">
                <a:solidFill>
                  <a:srgbClr val="333333"/>
                </a:solidFill>
                <a:effectLst/>
                <a:latin typeface="Helvetica Neue" panose="02000503000000020004" pitchFamily="2" charset="0"/>
              </a:rPr>
              <a:t>PopularitY</a:t>
            </a:r>
            <a:r>
              <a:rPr lang="en-US" b="0" i="0" u="none" strike="noStrike" dirty="0">
                <a:solidFill>
                  <a:srgbClr val="333333"/>
                </a:solidFill>
                <a:effectLst/>
                <a:latin typeface="Helvetica Neue" panose="02000503000000020004" pitchFamily="2" charset="0"/>
              </a:rPr>
              <a:t> of Programming Language - The PYPL </a:t>
            </a:r>
            <a:r>
              <a:rPr lang="en-US" b="0" i="0" u="none" strike="noStrike" dirty="0" err="1">
                <a:solidFill>
                  <a:srgbClr val="333333"/>
                </a:solidFill>
                <a:effectLst/>
                <a:latin typeface="Helvetica Neue" panose="02000503000000020004" pitchFamily="2" charset="0"/>
              </a:rPr>
              <a:t>PopularitY</a:t>
            </a:r>
            <a:r>
              <a:rPr lang="en-US" b="0" i="0" u="none" strike="noStrike" dirty="0">
                <a:solidFill>
                  <a:srgbClr val="333333"/>
                </a:solidFill>
                <a:effectLst/>
                <a:latin typeface="Helvetica Neue" panose="02000503000000020004" pitchFamily="2" charset="0"/>
              </a:rPr>
              <a:t> of Programming Language Index is created by analyzing how often language tutorials are searched on Google.</a:t>
            </a:r>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25</a:t>
            </a:fld>
            <a:endParaRPr lang="en-US"/>
          </a:p>
        </p:txBody>
      </p:sp>
    </p:spTree>
    <p:extLst>
      <p:ext uri="{BB962C8B-B14F-4D97-AF65-F5344CB8AC3E}">
        <p14:creationId xmlns:p14="http://schemas.microsoft.com/office/powerpoint/2010/main" val="280019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38</a:t>
            </a:fld>
            <a:endParaRPr lang="en-US"/>
          </a:p>
        </p:txBody>
      </p:sp>
    </p:spTree>
    <p:extLst>
      <p:ext uri="{BB962C8B-B14F-4D97-AF65-F5344CB8AC3E}">
        <p14:creationId xmlns:p14="http://schemas.microsoft.com/office/powerpoint/2010/main" val="66805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47</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54</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62</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9/6/23</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9/6/23</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a:t>
            </a:r>
            <a:r>
              <a:rPr lang="en-US"/>
              <a:t>in Programming</a:t>
            </a:r>
            <a:endParaRPr lang="en-US" dirty="0"/>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dirty="0"/>
              <a:t>Think About Your Workflow (Algorithm)</a:t>
            </a:r>
          </a:p>
          <a:p>
            <a:pPr lvl="1"/>
            <a:r>
              <a:rPr lang="en-US" dirty="0"/>
              <a:t>Write “pseudocode” by:</a:t>
            </a:r>
          </a:p>
          <a:p>
            <a:pPr lvl="2"/>
            <a:r>
              <a:rPr lang="en-US" dirty="0"/>
              <a:t>Describe, in plain English, your overall task by breaking it down into sub-tasks</a:t>
            </a:r>
          </a:p>
          <a:p>
            <a:pPr lvl="2"/>
            <a:r>
              <a:rPr lang="en-US" dirty="0"/>
              <a:t>If a subtask seem difficult, break it down into smaller tasks</a:t>
            </a:r>
          </a:p>
          <a:p>
            <a:pPr lvl="2"/>
            <a:r>
              <a:rPr lang="en-US" dirty="0"/>
              <a:t>Repeat until the tasks cannot be broken down any smaller</a:t>
            </a:r>
          </a:p>
          <a:p>
            <a:pPr lvl="1"/>
            <a:r>
              <a:rPr lang="en-US" dirty="0"/>
              <a:t>Does this sound difficult?</a:t>
            </a:r>
          </a:p>
          <a:p>
            <a:pPr lvl="1"/>
            <a:endParaRPr lang="en-US" dirty="0"/>
          </a:p>
          <a:p>
            <a:r>
              <a:rPr lang="en-US" dirty="0"/>
              <a:t>Convert pseudo code into a program or “source code”</a:t>
            </a:r>
          </a:p>
          <a:p>
            <a:endParaRPr lang="en-US" dirty="0"/>
          </a:p>
          <a:p>
            <a:r>
              <a:rPr lang="en-US" dirty="0"/>
              <a:t>Let’s look at an example</a:t>
            </a:r>
          </a:p>
        </p:txBody>
      </p:sp>
    </p:spTree>
    <p:extLst>
      <p:ext uri="{BB962C8B-B14F-4D97-AF65-F5344CB8AC3E}">
        <p14:creationId xmlns:p14="http://schemas.microsoft.com/office/powerpoint/2010/main" val="210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r>
              <a:rPr lang="en-US" dirty="0"/>
              <a:t>Who drinks coffee?</a:t>
            </a:r>
          </a:p>
          <a:p>
            <a:endParaRPr lang="en-US" dirty="0"/>
          </a:p>
          <a:p>
            <a:r>
              <a:rPr lang="en-US" dirty="0"/>
              <a:t>How do you make a pot of coffee?</a:t>
            </a:r>
          </a:p>
          <a:p>
            <a:endParaRPr lang="en-US" dirty="0"/>
          </a:p>
          <a:p>
            <a:r>
              <a:rPr lang="en-US" dirty="0"/>
              <a:t>What are the steps?</a:t>
            </a:r>
          </a:p>
          <a:p>
            <a:pPr marL="0" indent="0">
              <a:buNone/>
            </a:pPr>
            <a:endParaRPr lang="en-US" dirty="0"/>
          </a:p>
          <a:p>
            <a:r>
              <a:rPr lang="en-US" dirty="0"/>
              <a:t>Is order important?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
        <p:nvSpPr>
          <p:cNvPr id="5" name="TextBox 4">
            <a:extLst>
              <a:ext uri="{FF2B5EF4-FFF2-40B4-BE49-F238E27FC236}">
                <a16:creationId xmlns:a16="http://schemas.microsoft.com/office/drawing/2014/main" id="{0A6585AF-6EDA-0137-2383-AEFE0D180D6D}"/>
              </a:ext>
            </a:extLst>
          </p:cNvPr>
          <p:cNvSpPr txBox="1"/>
          <p:nvPr/>
        </p:nvSpPr>
        <p:spPr>
          <a:xfrm>
            <a:off x="6096000" y="6056221"/>
            <a:ext cx="3298881" cy="369332"/>
          </a:xfrm>
          <a:prstGeom prst="rect">
            <a:avLst/>
          </a:prstGeom>
          <a:noFill/>
        </p:spPr>
        <p:txBody>
          <a:bodyPr wrap="square">
            <a:spAutoFit/>
          </a:bodyPr>
          <a:lstStyle/>
          <a:p>
            <a:r>
              <a:rPr lang="en-US" dirty="0"/>
              <a:t>I use a French Press like this.</a:t>
            </a:r>
          </a:p>
        </p:txBody>
      </p:sp>
    </p:spTree>
    <p:extLst>
      <p:ext uri="{BB962C8B-B14F-4D97-AF65-F5344CB8AC3E}">
        <p14:creationId xmlns:p14="http://schemas.microsoft.com/office/powerpoint/2010/main" val="592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dirty="0"/>
              <a:t>What if you want to make different type of coffee drink?</a:t>
            </a:r>
          </a:p>
          <a:p>
            <a:endParaRPr lang="en-US" dirty="0"/>
          </a:p>
          <a:p>
            <a:r>
              <a:rPr lang="en-US" dirty="0"/>
              <a:t>What is different about each recipe?</a:t>
            </a:r>
          </a:p>
          <a:p>
            <a:endParaRPr lang="en-US" dirty="0"/>
          </a:p>
          <a:p>
            <a:r>
              <a:rPr lang="en-US" dirty="0"/>
              <a:t>What is the same about each recipe?</a:t>
            </a:r>
          </a:p>
          <a:p>
            <a:endParaRPr lang="en-US" dirty="0"/>
          </a:p>
          <a:p>
            <a:r>
              <a:rPr lang="en-US" dirty="0"/>
              <a:t>Is reproducibility important?</a:t>
            </a:r>
          </a:p>
          <a:p>
            <a:endParaRPr lang="en-US" dirty="0"/>
          </a:p>
          <a:p>
            <a:r>
              <a:rPr lang="en-US" dirty="0"/>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sz="half" idx="1"/>
          </p:nvPr>
        </p:nvSpPr>
        <p:spPr/>
        <p:txBody>
          <a:bodyPr numCol="1">
            <a:normAutofit fontScale="92500"/>
          </a:bodyPr>
          <a:lstStyle/>
          <a:p>
            <a:r>
              <a:rPr lang="en-US" dirty="0"/>
              <a:t>What we are really learning is a new way of looking at a problem</a:t>
            </a:r>
          </a:p>
          <a:p>
            <a:endParaRPr lang="en-US" dirty="0"/>
          </a:p>
          <a:p>
            <a:r>
              <a:rPr lang="en-US" dirty="0"/>
              <a:t>See repetition in your work</a:t>
            </a:r>
          </a:p>
          <a:p>
            <a:pPr lvl="1"/>
            <a:r>
              <a:rPr lang="en-US" dirty="0"/>
              <a:t>Repetition can be boring</a:t>
            </a:r>
          </a:p>
          <a:p>
            <a:pPr lvl="1"/>
            <a:r>
              <a:rPr lang="en-US" dirty="0"/>
              <a:t>Computers are great at repetition</a:t>
            </a:r>
          </a:p>
          <a:p>
            <a:endParaRPr lang="en-US" dirty="0"/>
          </a:p>
          <a:p>
            <a:r>
              <a:rPr lang="en-US" dirty="0"/>
              <a:t>Where have you all seen repetition in your work?</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20000"/>
          </a:bodyPr>
          <a:lstStyle/>
          <a:p>
            <a:r>
              <a:rPr lang="en-US" dirty="0"/>
              <a:t>A general purpose, high-level language</a:t>
            </a:r>
          </a:p>
          <a:p>
            <a:r>
              <a:rPr lang="en-US" dirty="0"/>
              <a:t>Easy to learn and get started</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a:t>
            </a:r>
          </a:p>
          <a:p>
            <a:r>
              <a:rPr lang="en-US" dirty="0"/>
              <a:t>Most popular language for data science</a:t>
            </a:r>
          </a:p>
        </p:txBody>
      </p:sp>
    </p:spTree>
    <p:extLst>
      <p:ext uri="{BB962C8B-B14F-4D97-AF65-F5344CB8AC3E}">
        <p14:creationId xmlns:p14="http://schemas.microsoft.com/office/powerpoint/2010/main" val="74347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linear algebra, combinatorics, calculus, and more</a:t>
            </a:r>
          </a:p>
          <a:p>
            <a:r>
              <a:rPr lang="en-US" dirty="0"/>
              <a:t>SciPy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Popularity</a:t>
            </a:r>
          </a:p>
        </p:txBody>
      </p:sp>
      <p:pic>
        <p:nvPicPr>
          <p:cNvPr id="9" name="Content Placeholder 8">
            <a:extLst>
              <a:ext uri="{FF2B5EF4-FFF2-40B4-BE49-F238E27FC236}">
                <a16:creationId xmlns:a16="http://schemas.microsoft.com/office/drawing/2014/main" id="{4DCCE32C-67C0-234C-849E-89F51827B12A}"/>
              </a:ext>
            </a:extLst>
          </p:cNvPr>
          <p:cNvPicPr>
            <a:picLocks noGrp="1" noChangeAspect="1"/>
          </p:cNvPicPr>
          <p:nvPr>
            <p:ph sz="half" idx="1"/>
          </p:nvPr>
        </p:nvPicPr>
        <p:blipFill rotWithShape="1">
          <a:blip r:embed="rId3"/>
          <a:srcRect b="35679"/>
          <a:stretch/>
        </p:blipFill>
        <p:spPr>
          <a:xfrm>
            <a:off x="304800" y="1828542"/>
            <a:ext cx="4876800" cy="4874009"/>
          </a:xfrm>
        </p:spPr>
      </p:pic>
      <p:pic>
        <p:nvPicPr>
          <p:cNvPr id="11" name="Content Placeholder 10">
            <a:extLst>
              <a:ext uri="{FF2B5EF4-FFF2-40B4-BE49-F238E27FC236}">
                <a16:creationId xmlns:a16="http://schemas.microsoft.com/office/drawing/2014/main" id="{5CF1CE79-6EC2-F24C-9A82-DFC079F9B110}"/>
              </a:ext>
            </a:extLst>
          </p:cNvPr>
          <p:cNvPicPr>
            <a:picLocks noGrp="1" noChangeAspect="1"/>
          </p:cNvPicPr>
          <p:nvPr>
            <p:ph sz="half" idx="2"/>
          </p:nvPr>
        </p:nvPicPr>
        <p:blipFill rotWithShape="1">
          <a:blip r:embed="rId4"/>
          <a:srcRect b="29191"/>
          <a:stretch/>
        </p:blipFill>
        <p:spPr>
          <a:xfrm>
            <a:off x="5334000" y="1828542"/>
            <a:ext cx="5402571" cy="4874009"/>
          </a:xfrm>
        </p:spPr>
      </p:pic>
    </p:spTree>
    <p:extLst>
      <p:ext uri="{BB962C8B-B14F-4D97-AF65-F5344CB8AC3E}">
        <p14:creationId xmlns:p14="http://schemas.microsoft.com/office/powerpoint/2010/main" val="57587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b="1" i="1" dirty="0"/>
              <a:t>The biggest mistake I see new programmers make is focusing on learning syntax instead of learning how to solve problems</a:t>
            </a:r>
            <a:r>
              <a:rPr lang="en-US" i="1" dirty="0"/>
              <a:t>.</a:t>
            </a:r>
          </a:p>
          <a:p>
            <a:pPr marL="0" indent="0" algn="r">
              <a:buNone/>
            </a:pPr>
            <a:r>
              <a:rPr lang="en-US" sz="1600" dirty="0"/>
              <a:t>- V. Anton Spraul</a:t>
            </a:r>
          </a:p>
          <a:p>
            <a:pPr marL="0" indent="0" algn="r">
              <a:buNone/>
            </a:pPr>
            <a:r>
              <a:rPr lang="en-US" sz="1600" dirty="0"/>
              <a:t>(Author of “Think Like a Programmer: </a:t>
            </a:r>
          </a:p>
          <a:p>
            <a:pPr marL="0" indent="0" algn="r">
              <a:buNone/>
            </a:pPr>
            <a:r>
              <a:rPr lang="en-US" sz="1600"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dirty="0"/>
              <a:t>What Should You Do When You Encounter </a:t>
            </a:r>
            <a:br>
              <a:rPr lang="en-US" dirty="0"/>
            </a:br>
            <a:r>
              <a:rPr lang="en-US" dirty="0"/>
              <a:t>A New Problem?</a:t>
            </a:r>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b="1" i="1" dirty="0"/>
              <a:t>If you can’t explain something in simple terms, </a:t>
            </a:r>
          </a:p>
          <a:p>
            <a:pPr marL="0" indent="0">
              <a:buNone/>
            </a:pPr>
            <a:r>
              <a:rPr lang="en-US" b="1" i="1" dirty="0"/>
              <a:t>you don’t understand it.</a:t>
            </a:r>
          </a:p>
          <a:p>
            <a:pPr marL="0" indent="0" algn="r">
              <a:buNone/>
            </a:pPr>
            <a:r>
              <a:rPr lang="en-US" sz="1600" i="1" dirty="0"/>
              <a:t> — Richard Feynman</a:t>
            </a:r>
            <a:endParaRPr lang="en-US" sz="1600" dirty="0"/>
          </a:p>
        </p:txBody>
      </p:sp>
    </p:spTree>
    <p:extLst>
      <p:ext uri="{BB962C8B-B14F-4D97-AF65-F5344CB8AC3E}">
        <p14:creationId xmlns:p14="http://schemas.microsoft.com/office/powerpoint/2010/main" val="165466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dirty="0"/>
              <a:t>How to know when you understand a problem?</a:t>
            </a:r>
          </a:p>
          <a:p>
            <a:pPr lvl="1"/>
            <a:r>
              <a:rPr lang="en-US" dirty="0"/>
              <a:t>When you can explain it in plain English</a:t>
            </a:r>
          </a:p>
          <a:p>
            <a:pPr lvl="1"/>
            <a:r>
              <a:rPr lang="en-US" dirty="0"/>
              <a:t>Therefore you should write down your problem, doodle a diagram, or tell someone else about it (or thing… some people use a rubber duck)</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Plan your solution!</a:t>
            </a:r>
          </a:p>
          <a:p>
            <a:pPr lvl="1"/>
            <a:r>
              <a:rPr lang="en-US" dirty="0"/>
              <a:t>Nothing can help you if you can’t write down the exact steps</a:t>
            </a:r>
          </a:p>
          <a:p>
            <a:pPr lvl="1"/>
            <a:endParaRPr lang="en-US" dirty="0"/>
          </a:p>
          <a:p>
            <a:r>
              <a:rPr lang="en-US" dirty="0"/>
              <a:t>In programming, this means don’t start programming straight away</a:t>
            </a:r>
          </a:p>
          <a:p>
            <a:endParaRPr lang="en-US" dirty="0"/>
          </a:p>
          <a:p>
            <a:r>
              <a:rPr lang="en-US" dirty="0"/>
              <a:t>To get a good plan, answer this question:</a:t>
            </a:r>
          </a:p>
          <a:p>
            <a:pPr lvl="1"/>
            <a:r>
              <a:rPr lang="en-US" dirty="0"/>
              <a:t>“Given input X, what are the steps necessary to return output Y?”</a:t>
            </a:r>
          </a:p>
          <a:p>
            <a:pPr lvl="1"/>
            <a:endParaRPr lang="en-US" dirty="0"/>
          </a:p>
          <a:p>
            <a:r>
              <a:rPr lang="en-US" dirty="0"/>
              <a:t>Side note: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a:bodyPr>
          <a:lstStyle/>
          <a:p>
            <a:r>
              <a:rPr lang="en-US" b="1" dirty="0"/>
              <a:t>This is the most important step of all!</a:t>
            </a:r>
          </a:p>
          <a:p>
            <a:r>
              <a:rPr lang="en-US" dirty="0"/>
              <a:t>Do not try to solve one big problem</a:t>
            </a:r>
          </a:p>
          <a:p>
            <a:r>
              <a:rPr lang="en-US" dirty="0"/>
              <a:t>Instead, break it into sub-problems.</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r>
              <a:rPr lang="en-US" dirty="0"/>
              <a:t>“If I could teach every beginning programmer one problem-solving skill, it would be the ‘reduce the problem technique.’</a:t>
            </a:r>
          </a:p>
          <a:p>
            <a:endParaRPr lang="en-US" dirty="0"/>
          </a:p>
          <a:p>
            <a:pPr lvl="1"/>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 cont.</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pPr lvl="1"/>
            <a:endParaRPr lang="en-US" dirty="0"/>
          </a:p>
          <a:p>
            <a:pPr lvl="1"/>
            <a:r>
              <a:rPr lang="en-US" dirty="0"/>
              <a:t>If you’re stuck, you should reduce the problem to something simpler. Instead of the third-highest number, what about finding the highest overall? Still too tough? What about finding the largest of just three numbers? Or the larger of two?</a:t>
            </a:r>
          </a:p>
          <a:p>
            <a:pPr marL="0" indent="0">
              <a:buNone/>
            </a:pPr>
            <a:endParaRPr lang="en-US" dirty="0"/>
          </a:p>
          <a:p>
            <a:pPr marL="0" indent="0">
              <a:buNone/>
            </a:pPr>
            <a:r>
              <a:rPr lang="en-US" i="1" dirty="0"/>
              <a:t>Reduce the problem to the point where you know how to solve it and write the solution. Then expand the problem slightly and rewrite the solution to match and keep going until you are back where you started.</a:t>
            </a:r>
          </a:p>
          <a:p>
            <a:pPr marL="0" indent="0" algn="r">
              <a:buNone/>
            </a:pPr>
            <a:r>
              <a:rPr lang="en-US" dirty="0"/>
              <a:t>V. Anton Spraul</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9214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dirty="0"/>
              <a:t>Practice. Practice. Practice. </a:t>
            </a:r>
          </a:p>
          <a:p>
            <a:pPr lvl="1"/>
            <a:r>
              <a:rPr lang="en-US" dirty="0"/>
              <a:t>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Some Tasks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a:t>
            </a:r>
            <a:br>
              <a:rPr lang="en-US" dirty="0"/>
            </a:br>
            <a:r>
              <a:rPr lang="en-US" dirty="0"/>
              <a:t>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r>
              <a:rPr lang="en-US" dirty="0"/>
              <a:t>Write your own code but use packages (</a:t>
            </a:r>
          </a:p>
          <a:p>
            <a:r>
              <a:rPr lang="en-US" dirty="0"/>
              <a:t>Modify existing code</a:t>
            </a:r>
          </a:p>
          <a:p>
            <a:pPr lvl="1"/>
            <a:r>
              <a:rPr lang="en-US" dirty="0"/>
              <a:t>Search for, adapt code written by some one else (…often)</a:t>
            </a:r>
          </a:p>
          <a:p>
            <a:pPr lvl="1"/>
            <a:r>
              <a:rPr lang="en-US" dirty="0"/>
              <a:t>Use </a:t>
            </a:r>
            <a:r>
              <a:rPr lang="en-US" dirty="0" err="1"/>
              <a:t>ChatGPT</a:t>
            </a:r>
            <a:r>
              <a:rPr lang="en-US" dirty="0"/>
              <a:t> to create “rough” code example</a:t>
            </a:r>
          </a:p>
        </p:txBody>
      </p:sp>
    </p:spTree>
    <p:extLst>
      <p:ext uri="{BB962C8B-B14F-4D97-AF65-F5344CB8AC3E}">
        <p14:creationId xmlns:p14="http://schemas.microsoft.com/office/powerpoint/2010/main" val="1386478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dirty="0"/>
              <a:t>Your Previous Code</a:t>
            </a:r>
          </a:p>
          <a:p>
            <a:r>
              <a:rPr lang="en-US" dirty="0"/>
              <a:t>Other lab members code</a:t>
            </a:r>
          </a:p>
          <a:p>
            <a:r>
              <a:rPr lang="en-US" dirty="0"/>
              <a:t>Google Search</a:t>
            </a:r>
          </a:p>
          <a:p>
            <a:r>
              <a:rPr lang="en-US" dirty="0" err="1"/>
              <a:t>StackOverflow</a:t>
            </a:r>
            <a:endParaRPr lang="en-US" dirty="0"/>
          </a:p>
          <a:p>
            <a:r>
              <a:rPr lang="en-US" dirty="0"/>
              <a:t>GitHub (Open source, source code repository)</a:t>
            </a:r>
          </a:p>
          <a:p>
            <a:r>
              <a:rPr lang="en-US" dirty="0"/>
              <a:t>Programing language repository (python – pip, </a:t>
            </a:r>
            <a:r>
              <a:rPr lang="en-US" dirty="0" err="1"/>
              <a:t>conda</a:t>
            </a:r>
            <a:r>
              <a:rPr lang="en-US" dirty="0"/>
              <a:t>; R – </a:t>
            </a:r>
            <a:r>
              <a:rPr lang="en-US" dirty="0" err="1"/>
              <a:t>cran</a:t>
            </a:r>
            <a:r>
              <a:rPr lang="en-US" dirty="0"/>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COMPETATIVE – other researchers will be doing the same</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 (syntax)</a:t>
            </a:r>
          </a:p>
          <a:p>
            <a:r>
              <a:rPr lang="en-US" dirty="0"/>
              <a:t>Debugging!!!</a:t>
            </a:r>
          </a:p>
          <a:p>
            <a:r>
              <a:rPr lang="en-US" dirty="0"/>
              <a:t>Remembering what the program does when you come back to it</a:t>
            </a:r>
          </a:p>
          <a:p>
            <a:r>
              <a:rPr lang="en-US" dirty="0"/>
              <a:t>Keeping track of different programs</a:t>
            </a:r>
          </a:p>
          <a:p>
            <a:endParaRPr lang="en-US" dirty="0"/>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Written a formula in Excel or</a:t>
            </a:r>
          </a:p>
          <a:p>
            <a:endParaRPr lang="en-US" dirty="0"/>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21341</TotalTime>
  <Words>3398</Words>
  <Application>Microsoft Macintosh PowerPoint</Application>
  <PresentationFormat>Widescreen</PresentationFormat>
  <Paragraphs>613</Paragraphs>
  <Slides>63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Courier</vt:lpstr>
      <vt:lpstr>Courier-Bold</vt:lpstr>
      <vt:lpstr>Helvetica Neue</vt:lpstr>
      <vt:lpstr>inherit</vt:lpstr>
      <vt:lpstr>Wingdings</vt:lpstr>
      <vt:lpstr>Wingdings 2</vt:lpstr>
      <vt:lpstr>Work Sans</vt:lpstr>
      <vt:lpstr>NIAIDBrandedPPT</vt:lpstr>
      <vt:lpstr>Concepts in Programming</vt:lpstr>
      <vt:lpstr>Outline</vt:lpstr>
      <vt:lpstr>Learning Objectives</vt:lpstr>
      <vt:lpstr>Motivation</vt:lpstr>
      <vt:lpstr>What Are Some Tasks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3. Divide, cont.</vt:lpstr>
      <vt:lpstr>4. Stuck?</vt:lpstr>
      <vt:lpstr>4. Stuck?</vt:lpstr>
      <vt:lpstr>4. Stuck?</vt:lpstr>
      <vt:lpstr>4. Stuck?</vt:lpstr>
      <vt:lpstr>Practice</vt:lpstr>
      <vt:lpstr>Practice</vt:lpstr>
      <vt:lpstr>How To Write A Program</vt:lpstr>
      <vt:lpstr>How Do We Get Started?</vt:lpstr>
      <vt:lpstr>Think About The Problem You Want To Solve</vt:lpstr>
      <vt:lpstr>Debugging</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1132</cp:revision>
  <dcterms:created xsi:type="dcterms:W3CDTF">2016-07-20T04:00:03Z</dcterms:created>
  <dcterms:modified xsi:type="dcterms:W3CDTF">2023-09-06T21:39:30Z</dcterms:modified>
</cp:coreProperties>
</file>